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78" r:id="rId9"/>
    <p:sldId id="264" r:id="rId10"/>
    <p:sldId id="265" r:id="rId11"/>
    <p:sldId id="267" r:id="rId12"/>
    <p:sldId id="268" r:id="rId13"/>
    <p:sldId id="269" r:id="rId14"/>
    <p:sldId id="270" r:id="rId15"/>
    <p:sldId id="273" r:id="rId16"/>
    <p:sldId id="27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047" autoAdjust="0"/>
    <p:restoredTop sz="94660"/>
  </p:normalViewPr>
  <p:slideViewPr>
    <p:cSldViewPr>
      <p:cViewPr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849F67-EAEF-46F8-9043-C4B181CF9C8A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A5F50-627D-4139-AEB3-AADED9E6448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1A5F50-627D-4139-AEB3-AADED9E64480}" type="slidenum">
              <a:rPr lang="ru-RU" smtClean="0"/>
              <a:pPr/>
              <a:t>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2286000" y="3124200"/>
            <a:ext cx="6172200" cy="1894362"/>
          </a:xfrm>
        </p:spPr>
        <p:txBody>
          <a:bodyPr/>
          <a:lstStyle>
            <a:lvl1pPr>
              <a:defRPr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2286000" y="5003322"/>
            <a:ext cx="6172200" cy="1371600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4621" y="1174097"/>
            <a:ext cx="2286000" cy="381000"/>
          </a:xfrm>
        </p:spPr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269" y="4181669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Прямоугольник 13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ая соединительная линия 17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2" name="Прямая соединительная линия 21"/>
          <p:cNvSpPr>
            <a:spLocks noChangeShapeType="1"/>
          </p:cNvSpPr>
          <p:nvPr/>
        </p:nvSpPr>
        <p:spPr bwMode="auto">
          <a:xfrm>
            <a:off x="9113856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309632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4" name="Овал 23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Овал 25"/>
          <p:cNvSpPr/>
          <p:nvPr/>
        </p:nvSpPr>
        <p:spPr bwMode="auto">
          <a:xfrm>
            <a:off x="1664208" y="5788152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5" name="Овал 24"/>
          <p:cNvSpPr/>
          <p:nvPr/>
        </p:nvSpPr>
        <p:spPr>
          <a:xfrm>
            <a:off x="1905000" y="4495800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 bwMode="auto">
          <a:xfrm>
            <a:off x="1325544" y="4928702"/>
            <a:ext cx="609600" cy="517524"/>
          </a:xfrm>
        </p:spPr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676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7467600" cy="487375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0" y="2895600"/>
            <a:ext cx="6172200" cy="2053590"/>
          </a:xfrm>
        </p:spPr>
        <p:txBody>
          <a:bodyPr/>
          <a:lstStyle>
            <a:lvl1pPr algn="l">
              <a:buNone/>
              <a:defRPr sz="3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286000" y="5010150"/>
            <a:ext cx="6172200" cy="1371600"/>
          </a:xfrm>
        </p:spPr>
        <p:txBody>
          <a:bodyPr anchor="t"/>
          <a:lstStyle>
            <a:lvl1pPr marL="0" indent="0">
              <a:buNone/>
              <a:defRPr sz="1800" b="1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 bwMode="auto">
          <a:xfrm rot="5400000">
            <a:off x="7763256" y="1170432"/>
            <a:ext cx="2286000" cy="381000"/>
          </a:xfrm>
        </p:spPr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 bwMode="auto">
          <a:xfrm rot="5400000">
            <a:off x="7077456" y="4178808"/>
            <a:ext cx="3657600" cy="384048"/>
          </a:xfrm>
        </p:spPr>
        <p:txBody>
          <a:bodyPr/>
          <a:lstStyle/>
          <a:p>
            <a:endParaRPr lang="ru-RU"/>
          </a:p>
        </p:txBody>
      </p:sp>
      <p:sp>
        <p:nvSpPr>
          <p:cNvPr id="9" name="Прямоугольник 8"/>
          <p:cNvSpPr/>
          <p:nvPr/>
        </p:nvSpPr>
        <p:spPr bwMode="auto">
          <a:xfrm>
            <a:off x="381000" y="0"/>
            <a:ext cx="609600" cy="685800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76336" y="0"/>
            <a:ext cx="104664" cy="685800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990600" y="0"/>
            <a:ext cx="181872" cy="685800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1141320" y="0"/>
            <a:ext cx="230280" cy="685800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106344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  <a:alpha val="7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ая соединительная линия 13"/>
          <p:cNvSpPr>
            <a:spLocks noChangeShapeType="1"/>
          </p:cNvSpPr>
          <p:nvPr/>
        </p:nvSpPr>
        <p:spPr bwMode="auto">
          <a:xfrm>
            <a:off x="914400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20000"/>
                <a:alpha val="8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854112" y="0"/>
            <a:ext cx="0" cy="6858000"/>
          </a:xfrm>
          <a:prstGeom prst="line">
            <a:avLst/>
          </a:prstGeom>
          <a:noFill/>
          <a:ln w="5715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1726640" y="0"/>
            <a:ext cx="0" cy="6858000"/>
          </a:xfrm>
          <a:prstGeom prst="line">
            <a:avLst/>
          </a:prstGeom>
          <a:noFill/>
          <a:ln w="28575" cap="flat" cmpd="sng" algn="ctr">
            <a:solidFill>
              <a:schemeClr val="accent1">
                <a:tint val="60000"/>
                <a:alpha val="82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7" name="Прямая соединительная линия 16"/>
          <p:cNvSpPr>
            <a:spLocks noChangeShapeType="1"/>
          </p:cNvSpPr>
          <p:nvPr/>
        </p:nvSpPr>
        <p:spPr bwMode="auto">
          <a:xfrm>
            <a:off x="10668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1219200" y="0"/>
            <a:ext cx="76200" cy="685800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9" name="Овал 18"/>
          <p:cNvSpPr/>
          <p:nvPr/>
        </p:nvSpPr>
        <p:spPr bwMode="auto">
          <a:xfrm>
            <a:off x="609600" y="3429000"/>
            <a:ext cx="1295400" cy="129540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0" name="Овал 19"/>
          <p:cNvSpPr/>
          <p:nvPr/>
        </p:nvSpPr>
        <p:spPr bwMode="auto">
          <a:xfrm>
            <a:off x="1324704" y="4866752"/>
            <a:ext cx="641424" cy="641424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1" name="Овал 20"/>
          <p:cNvSpPr/>
          <p:nvPr/>
        </p:nvSpPr>
        <p:spPr bwMode="auto">
          <a:xfrm>
            <a:off x="1091080" y="5500632"/>
            <a:ext cx="137160" cy="13716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Овал 21"/>
          <p:cNvSpPr/>
          <p:nvPr/>
        </p:nvSpPr>
        <p:spPr bwMode="auto">
          <a:xfrm>
            <a:off x="1664208" y="5791200"/>
            <a:ext cx="274320" cy="274320"/>
          </a:xfrm>
          <a:prstGeom prst="ellipse">
            <a:avLst/>
          </a:prstGeom>
          <a:ln w="127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Овал 22"/>
          <p:cNvSpPr/>
          <p:nvPr/>
        </p:nvSpPr>
        <p:spPr bwMode="auto">
          <a:xfrm>
            <a:off x="1879040" y="4479888"/>
            <a:ext cx="365760" cy="365760"/>
          </a:xfrm>
          <a:prstGeom prst="ellipse">
            <a:avLst/>
          </a:prstGeom>
          <a:ln w="285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6" name="Прямая соединительная линия 25"/>
          <p:cNvSpPr>
            <a:spLocks noChangeShapeType="1"/>
          </p:cNvSpPr>
          <p:nvPr/>
        </p:nvSpPr>
        <p:spPr bwMode="auto">
          <a:xfrm>
            <a:off x="9097944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1340616" y="4928702"/>
            <a:ext cx="609600" cy="517524"/>
          </a:xfrm>
        </p:spPr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270248" y="1600200"/>
            <a:ext cx="3657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75438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quarter" idx="4"/>
          </p:nvPr>
        </p:nvSpPr>
        <p:spPr>
          <a:xfrm>
            <a:off x="4371975" y="2362200"/>
            <a:ext cx="3657600" cy="3886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sz="quarter" idx="1"/>
          </p:nvPr>
        </p:nvSpPr>
        <p:spPr>
          <a:xfrm>
            <a:off x="4572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3"/>
          </p:nvPr>
        </p:nvSpPr>
        <p:spPr>
          <a:xfrm>
            <a:off x="4343400" y="1569720"/>
            <a:ext cx="3657600" cy="658368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</p:spPr>
        <p:txBody>
          <a:bodyPr rtlCol="0" anchor="ctr">
            <a:noAutofit/>
          </a:bodyPr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71850" y="3200400"/>
            <a:ext cx="6309360" cy="457200"/>
          </a:xfrm>
        </p:spPr>
        <p:txBody>
          <a:bodyPr anchor="b"/>
          <a:lstStyle>
            <a:lvl1pPr algn="l">
              <a:buNone/>
              <a:defRPr sz="2000" b="1" cap="small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12280" y="274320"/>
            <a:ext cx="1527048" cy="4983480"/>
          </a:xfrm>
        </p:spPr>
        <p:txBody>
          <a:bodyPr/>
          <a:lstStyle>
            <a:lvl1pPr marL="0" indent="0">
              <a:spcBef>
                <a:spcPts val="400"/>
              </a:spcBef>
              <a:spcAft>
                <a:spcPts val="1000"/>
              </a:spcAft>
              <a:buNone/>
              <a:defRPr sz="12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8" name="Содержимое 17"/>
          <p:cNvSpPr>
            <a:spLocks noGrp="1"/>
          </p:cNvSpPr>
          <p:nvPr>
            <p:ph sz="quarter" idx="1"/>
          </p:nvPr>
        </p:nvSpPr>
        <p:spPr>
          <a:xfrm>
            <a:off x="304800" y="274320"/>
            <a:ext cx="5638800" cy="6327648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4"/>
          </p:nvPr>
        </p:nvSpPr>
        <p:spPr/>
        <p:txBody>
          <a:bodyPr rtlCol="0"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15"/>
          </p:nvPr>
        </p:nvSpPr>
        <p:spPr/>
        <p:txBody>
          <a:bodyPr rtlCol="0"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Нижний колонтитул 22"/>
          <p:cNvSpPr>
            <a:spLocks noGrp="1"/>
          </p:cNvSpPr>
          <p:nvPr>
            <p:ph type="ftr" sz="quarter" idx="16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3350133" y="3200400"/>
            <a:ext cx="6309360" cy="457200"/>
          </a:xfrm>
        </p:spPr>
        <p:txBody>
          <a:bodyPr anchor="b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0" y="0"/>
            <a:ext cx="6172200" cy="6858000"/>
          </a:xfrm>
          <a:solidFill>
            <a:schemeClr val="bg2"/>
          </a:solidFill>
          <a:ln w="1270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buNone/>
              <a:defRPr sz="3200"/>
            </a:lvl1pPr>
          </a:lstStyle>
          <a:p>
            <a:pPr algn="ctr" eaLnBrk="1" latinLnBrk="0" hangingPunct="1">
              <a:buFontTx/>
              <a:buNone/>
            </a:pPr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65798" y="264795"/>
            <a:ext cx="1524000" cy="4956048"/>
          </a:xfrm>
        </p:spPr>
        <p:txBody>
          <a:bodyPr rot="0" spcFirstLastPara="0" vertOverflow="overflow" horzOverflow="overflow" vert="horz" wrap="square" lIns="91440" tIns="45720" rIns="91440" bIns="45720" numCol="1" spcCol="274320" rtlCol="0" fromWordArt="0" anchor="t" anchorCtr="0" forceAA="0" compatLnSpc="1">
            <a:normAutofit/>
          </a:bodyPr>
          <a:lstStyle>
            <a:lvl1pPr marL="0" indent="0">
              <a:spcBef>
                <a:spcPts val="100"/>
              </a:spcBef>
              <a:spcAft>
                <a:spcPts val="400"/>
              </a:spcAft>
              <a:buFontTx/>
              <a:buNone/>
              <a:defRPr sz="12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9" name="Прямая соединительная линия 18"/>
          <p:cNvSpPr>
            <a:spLocks noChangeShapeType="1"/>
          </p:cNvSpPr>
          <p:nvPr/>
        </p:nvSpPr>
        <p:spPr bwMode="auto">
          <a:xfrm>
            <a:off x="62484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0" name="Прямая соединительная линия 19"/>
          <p:cNvSpPr>
            <a:spLocks noChangeShapeType="1"/>
          </p:cNvSpPr>
          <p:nvPr/>
        </p:nvSpPr>
        <p:spPr bwMode="auto">
          <a:xfrm>
            <a:off x="6192296" y="0"/>
            <a:ext cx="0" cy="6858000"/>
          </a:xfrm>
          <a:prstGeom prst="line">
            <a:avLst/>
          </a:prstGeom>
          <a:noFill/>
          <a:ln w="1270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7" name="Дата 1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ая соединительная линия 15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87375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 rot="5400000">
            <a:off x="7589520" y="1081851"/>
            <a:ext cx="201168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7CF39B2-42B4-41CB-A275-06C5215CFC53}" type="datetimeFigureOut">
              <a:rPr lang="ru-RU" smtClean="0"/>
              <a:pPr/>
              <a:t>22.10.2021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 rot="5400000">
            <a:off x="6990186" y="3737240"/>
            <a:ext cx="3200400" cy="365760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8156448" y="5715000"/>
            <a:ext cx="548640" cy="548640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29016" y="5734050"/>
            <a:ext cx="609600" cy="521208"/>
          </a:xfrm>
          <a:prstGeom prst="rect">
            <a:avLst/>
          </a:prstGeom>
        </p:spPr>
        <p:txBody>
          <a:bodyPr vert="horz" anchor="ctr"/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ACC73772-2870-4421-AD02-77E57A364A0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000" b="0" kern="1200" cap="sm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0000"/>
        <a:buFont typeface="Wingdings"/>
        <a:buChar char="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182880" algn="l" rtl="0" eaLnBrk="1" latinLnBrk="0" hangingPunct="1">
        <a:spcBef>
          <a:spcPct val="20000"/>
        </a:spcBef>
        <a:buClr>
          <a:schemeClr val="accent2">
            <a:tint val="60000"/>
          </a:schemeClr>
        </a:buClr>
        <a:buSzPct val="68000"/>
        <a:buFont typeface="Wingdings 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rtl="0" eaLnBrk="1" latinLnBrk="0" hangingPunct="1">
        <a:spcBef>
          <a:spcPct val="20000"/>
        </a:spcBef>
        <a:buClr>
          <a:schemeClr val="accent1"/>
        </a:buClr>
        <a:buChar char="•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ct val="20000"/>
        </a:spcBef>
        <a:buClr>
          <a:schemeClr val="accent1">
            <a:tint val="60000"/>
          </a:schemeClr>
        </a:buClr>
        <a:buSzPct val="60000"/>
        <a:buFont typeface="Wingdings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ct val="20000"/>
        </a:spcBef>
        <a:buClr>
          <a:schemeClr val="accent2"/>
        </a:buClr>
        <a:buChar char="•"/>
        <a:defRPr kumimoji="0" sz="1400" kern="1200" cap="small" baseline="0">
          <a:solidFill>
            <a:schemeClr val="tx2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Char char="•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emf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alog.ru/rn77/related_activities/accounting/bank_account/" TargetMode="External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hyperlink" Target="https://www.cbr.ru/hd_base/metall/metall_base_new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0" y="1500174"/>
            <a:ext cx="6172200" cy="1928826"/>
          </a:xfrm>
        </p:spPr>
        <p:txBody>
          <a:bodyPr>
            <a:normAutofit/>
          </a:bodyPr>
          <a:lstStyle/>
          <a:p>
            <a:pPr algn="just"/>
            <a:r>
              <a:rPr lang="ru-RU" sz="6000" dirty="0" smtClean="0">
                <a:latin typeface="Times New Roman" pitchFamily="18" charset="0"/>
                <a:cs typeface="Times New Roman" pitchFamily="18" charset="0"/>
              </a:rPr>
              <a:t>ОБРАЗЕЦ</a:t>
            </a:r>
            <a:endParaRPr lang="ru-RU" sz="6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195736" y="3500438"/>
            <a:ext cx="6840760" cy="295289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справки  о  доходах,   расходах, об имуществе  и обязательствах имущественного характера для    лиц,    замещающих   должности государственной гражданской службы</a:t>
            </a:r>
          </a:p>
          <a:p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(с учетом  Методических  рекомендаций  по  вопросам  представления сведений    о доходах, расходах, об имуществе и обязательствах имущественного характера и   заполнения   соответствующей   формы   справки   </a:t>
            </a:r>
            <a:r>
              <a:rPr lang="ru-RU" sz="1400" u="sng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 2021 году   (за отчетный     2020 год)</a:t>
            </a:r>
            <a:r>
              <a:rPr lang="ru-RU" sz="1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  разработанных    Министерством    труда    и    социальной    защиты Российской Федерации). </a:t>
            </a:r>
            <a:r>
              <a:rPr lang="ru-RU" sz="1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Письмо Минтруда России от 29.12.2020 N 18-2/10/В-12837.</a:t>
            </a:r>
            <a:endParaRPr lang="ru-RU" sz="1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71736" y="214290"/>
            <a:ext cx="5500726" cy="1000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ДЕПАРТАМЕНТ БЕЗОПАСНОСТИ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ВЛАДИМИРСКОЙ ОБЛАСТИ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86644" y="428604"/>
            <a:ext cx="612775" cy="61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 preferRelativeResize="0"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14612" y="428604"/>
            <a:ext cx="612775" cy="612775"/>
          </a:xfrm>
          <a:prstGeom prst="rect">
            <a:avLst/>
          </a:prstGeom>
          <a:solidFill>
            <a:schemeClr val="accent2"/>
          </a:solidFill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img28082020_00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72200" y="1412776"/>
            <a:ext cx="1368152" cy="2016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07504" y="116632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133-142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1916832"/>
            <a:ext cx="214314" cy="9286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251520" y="2996952"/>
            <a:ext cx="214314" cy="21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emiss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24328" y="5517232"/>
            <a:ext cx="1216112" cy="936104"/>
          </a:xfrm>
          <a:prstGeom prst="rect">
            <a:avLst/>
          </a:prstGeom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35697" y="371446"/>
            <a:ext cx="6768752" cy="1647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683568" y="2060848"/>
            <a:ext cx="7920880" cy="2139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7200" algn="l"/>
              </a:tabLst>
            </a:pPr>
            <a:r>
              <a:rPr kumimoji="0" lang="ru-RU" sz="13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 что нельзя инвестировать: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Иностранные ценные бумаги, выпущенные нерезидентами и зарубежными структурами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Российские ценные бумаги, выпущенные иностранными филиалами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Еврооблигации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Депозитарные расписки, дающие право на владение ценными бумагами иностранного эмитента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Фьючерсы, если одной из сторон в них проходит нерезидент или зарубежная структура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Доли и паи в фондах, зарегистрированных в других странах, в активах зарубежных структур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Паи в российских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ПИФах</a:t>
            </a: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инвестирующих средства в активы за пределами России, доли биржевых фондов ETF от иностранных компаний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Паи закрытых инвестиционных фондов, венчурных инвестиционных фондов, а также </a:t>
            </a:r>
            <a:r>
              <a:rPr kumimoji="0" lang="ru-RU" sz="10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хедж-фондов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Доверительное управление активами в соответствии с законами иностранной страны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Структурные ноты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Договоры займа с участием нерезидента или зарубежной структуры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457200" algn="l"/>
              </a:tabLst>
            </a:pPr>
            <a:r>
              <a:rPr kumimoji="0" lang="ru-RU" sz="1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Кредитные контракты с иностранными банковскими учреждениями в других странах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95536" y="4293096"/>
            <a:ext cx="81369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 smtClean="0">
                <a:latin typeface="Calibri" pitchFamily="34" charset="0"/>
              </a:rPr>
              <a:t>Стоимость актива указывается на дату приобретения. Уставный капитал указывается в рублях по курсу Банка России на отчетную дату. Если законодательством не предусмотрено формирование уставного капитала, то указывается «0». Для получения информации об уставном капитале организации следует обратиться в соответствующую организацию.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7" name="5-конечная звезда 16"/>
          <p:cNvSpPr/>
          <p:nvPr/>
        </p:nvSpPr>
        <p:spPr>
          <a:xfrm>
            <a:off x="179512" y="4293096"/>
            <a:ext cx="216024" cy="216024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7544" y="5085184"/>
            <a:ext cx="7200800" cy="1152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179512" y="116632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143-153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Depositphotos_33144611_xl-2015-768x4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04248" y="0"/>
            <a:ext cx="1930722" cy="1268760"/>
          </a:xfrm>
          <a:prstGeom prst="rect">
            <a:avLst/>
          </a:prstGeom>
        </p:spPr>
      </p:pic>
      <p:pic>
        <p:nvPicPr>
          <p:cNvPr id="921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43608" y="1772816"/>
            <a:ext cx="7398494" cy="203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Прямоугольник 15"/>
          <p:cNvSpPr/>
          <p:nvPr/>
        </p:nvSpPr>
        <p:spPr>
          <a:xfrm>
            <a:off x="1043608" y="4509120"/>
            <a:ext cx="7200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b="1" dirty="0" smtClean="0">
                <a:latin typeface="Calibri" pitchFamily="34" charset="0"/>
              </a:rPr>
              <a:t>В данном подразделе в том числе подлежат отражению объекты недвижимого имущества, находящиеся в пользовании зарегистрированного в качестве индивидуального предпринимателя лица, в отношении которого представляется справка.</a:t>
            </a:r>
            <a:endParaRPr lang="ru-RU" sz="12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83968" y="1268760"/>
            <a:ext cx="36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dirty="0" smtClean="0">
                <a:latin typeface="Calibri" pitchFamily="34" charset="0"/>
              </a:rPr>
              <a:t>Отразить </a:t>
            </a:r>
            <a:r>
              <a:rPr lang="ru-RU" sz="1200" i="1" u="sng" dirty="0" smtClean="0">
                <a:latin typeface="Calibri" pitchFamily="34" charset="0"/>
              </a:rPr>
              <a:t>прописку</a:t>
            </a:r>
            <a:r>
              <a:rPr lang="ru-RU" sz="1200" i="1" dirty="0" smtClean="0">
                <a:latin typeface="Calibri" pitchFamily="34" charset="0"/>
              </a:rPr>
              <a:t>, если данная квартира НЕ в собственности служащего </a:t>
            </a:r>
            <a:endParaRPr lang="ru-RU" sz="1200" i="1" dirty="0">
              <a:latin typeface="Calibri" pitchFamily="34" charset="0"/>
            </a:endParaRPr>
          </a:p>
        </p:txBody>
      </p:sp>
      <p:sp>
        <p:nvSpPr>
          <p:cNvPr id="19" name="5-конечная звезда 18"/>
          <p:cNvSpPr/>
          <p:nvPr/>
        </p:nvSpPr>
        <p:spPr>
          <a:xfrm>
            <a:off x="611560" y="4437112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>
            <a:stCxn id="17" idx="1"/>
          </p:cNvCxnSpPr>
          <p:nvPr/>
        </p:nvCxnSpPr>
        <p:spPr>
          <a:xfrm rot="10800000" flipV="1">
            <a:off x="2771800" y="1499592"/>
            <a:ext cx="1512168" cy="113731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116632"/>
            <a:ext cx="1656184" cy="1499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154-163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Kredi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5151405"/>
            <a:ext cx="1728192" cy="933537"/>
          </a:xfrm>
          <a:prstGeom prst="rect">
            <a:avLst/>
          </a:prstGeom>
        </p:spPr>
      </p:pic>
      <p:pic>
        <p:nvPicPr>
          <p:cNvPr id="15" name="Рисунок 14"/>
          <p:cNvPicPr/>
          <p:nvPr/>
        </p:nvPicPr>
        <p:blipFill>
          <a:blip r:embed="rId3"/>
          <a:srcRect b="37645"/>
          <a:stretch>
            <a:fillRect/>
          </a:stretch>
        </p:blipFill>
        <p:spPr bwMode="auto">
          <a:xfrm>
            <a:off x="107504" y="1628800"/>
            <a:ext cx="4608512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dolg-768x77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5" y="4509120"/>
            <a:ext cx="1182447" cy="8640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4128" y="3356992"/>
            <a:ext cx="720080" cy="2154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800" dirty="0" smtClean="0">
                <a:latin typeface="Corbel" pitchFamily="34" charset="0"/>
              </a:rPr>
              <a:t>Кредитор</a:t>
            </a:r>
            <a:endParaRPr lang="ru-RU" sz="800" dirty="0">
              <a:latin typeface="Corbe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 b="37462"/>
          <a:stretch>
            <a:fillRect/>
          </a:stretch>
        </p:blipFill>
        <p:spPr bwMode="auto">
          <a:xfrm>
            <a:off x="4427984" y="116632"/>
            <a:ext cx="458857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11560" y="908720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164-174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Рисунок 9" descr="img28082020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5737" y="0"/>
            <a:ext cx="4680520" cy="6616116"/>
          </a:xfrm>
          <a:prstGeom prst="rect">
            <a:avLst/>
          </a:prstGeom>
        </p:spPr>
      </p:pic>
      <p:pic>
        <p:nvPicPr>
          <p:cNvPr id="12" name="Рисунок 11" descr="zVUHXOZmrsU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04248" y="1556792"/>
            <a:ext cx="1840992" cy="1536192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436096" y="2060848"/>
            <a:ext cx="10081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alibri" pitchFamily="34" charset="0"/>
              </a:rPr>
              <a:t>Договор дарения от 11.11.2021 б/</a:t>
            </a:r>
            <a:r>
              <a:rPr lang="ru-RU" sz="1000" dirty="0" err="1" smtClean="0">
                <a:latin typeface="Calibri" pitchFamily="34" charset="0"/>
              </a:rPr>
              <a:t>н</a:t>
            </a:r>
            <a:r>
              <a:rPr lang="ru-RU" sz="1000" dirty="0" smtClean="0">
                <a:latin typeface="Calibri" pitchFamily="34" charset="0"/>
              </a:rPr>
              <a:t> </a:t>
            </a:r>
            <a:endParaRPr lang="ru-RU" sz="10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36096" y="3140968"/>
            <a:ext cx="1008112" cy="5539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000" dirty="0" smtClean="0">
                <a:latin typeface="Calibri" pitchFamily="34" charset="0"/>
              </a:rPr>
              <a:t>Договор дарения от 10.10.2021 б/</a:t>
            </a:r>
            <a:r>
              <a:rPr lang="ru-RU" sz="1000" dirty="0" err="1" smtClean="0">
                <a:latin typeface="Calibri" pitchFamily="34" charset="0"/>
              </a:rPr>
              <a:t>н</a:t>
            </a:r>
            <a:endParaRPr lang="ru-RU" sz="1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img28082020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51639" cy="6858000"/>
          </a:xfrm>
          <a:prstGeom prst="rect">
            <a:avLst/>
          </a:prstGeom>
        </p:spPr>
      </p:pic>
      <p:sp>
        <p:nvSpPr>
          <p:cNvPr id="3" name="Минус 2"/>
          <p:cNvSpPr/>
          <p:nvPr/>
        </p:nvSpPr>
        <p:spPr>
          <a:xfrm>
            <a:off x="4355976" y="2420888"/>
            <a:ext cx="1571636" cy="71438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трелка углом вверх 3"/>
          <p:cNvSpPr/>
          <p:nvPr/>
        </p:nvSpPr>
        <p:spPr>
          <a:xfrm>
            <a:off x="5796136" y="2276872"/>
            <a:ext cx="285752" cy="214314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 descr="126940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060848"/>
            <a:ext cx="1080120" cy="2880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55576" y="2132856"/>
            <a:ext cx="7344816" cy="2880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Сведения о доходах, об имуществе и обязательствах имущественного характера представляются</a:t>
            </a:r>
            <a:r>
              <a:rPr lang="en-US" sz="20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 </a:t>
            </a:r>
            <a:r>
              <a:rPr lang="ru-RU" sz="20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по утвержденной Президентом Российской Федерации форме справки, заполненной с использованием специального программного обеспечения </a:t>
            </a:r>
            <a:r>
              <a:rPr lang="ru-RU" sz="2000" b="1" i="1" u="sng" dirty="0" smtClean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«Справки БК»</a:t>
            </a:r>
            <a:r>
              <a:rPr lang="ru-RU" sz="2000" i="1" dirty="0" smtClean="0">
                <a:ln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</a:rPr>
              <a:t>, размещенного на </a:t>
            </a:r>
            <a:r>
              <a:rPr lang="ru-RU" sz="2000" b="1" i="1" dirty="0" smtClean="0">
                <a:ln>
                  <a:solidFill>
                    <a:srgbClr val="0070C0"/>
                  </a:solidFill>
                </a:ln>
                <a:solidFill>
                  <a:srgbClr val="0070C0"/>
                </a:solidFill>
              </a:rPr>
              <a:t>официальном сайте «Президента Российской Федерации».</a:t>
            </a:r>
            <a:endParaRPr lang="ru-RU" sz="2000" i="1" dirty="0" smtClean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pic>
        <p:nvPicPr>
          <p:cNvPr id="7" name="Рисунок 6" descr="spo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9752" y="692696"/>
            <a:ext cx="4139952" cy="972195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cxnSp>
        <p:nvCxnSpPr>
          <p:cNvPr id="11" name="Прямая соединительная линия 10"/>
          <p:cNvCxnSpPr/>
          <p:nvPr/>
        </p:nvCxnSpPr>
        <p:spPr>
          <a:xfrm>
            <a:off x="611560" y="1988840"/>
            <a:ext cx="0" cy="31683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611560" y="5157192"/>
            <a:ext cx="76328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11560" y="1988840"/>
            <a:ext cx="76328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8244408" y="1988840"/>
            <a:ext cx="0" cy="316835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Стрелка вниз 11"/>
          <p:cNvSpPr/>
          <p:nvPr/>
        </p:nvSpPr>
        <p:spPr>
          <a:xfrm>
            <a:off x="1835696" y="5445224"/>
            <a:ext cx="360040" cy="7200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6660232" y="5445224"/>
            <a:ext cx="360040" cy="7200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низ 15"/>
          <p:cNvSpPr/>
          <p:nvPr/>
        </p:nvSpPr>
        <p:spPr>
          <a:xfrm>
            <a:off x="4283968" y="5445224"/>
            <a:ext cx="360040" cy="720080"/>
          </a:xfrm>
          <a:prstGeom prst="downArrow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Стрелка вправо 7"/>
          <p:cNvSpPr/>
          <p:nvPr/>
        </p:nvSpPr>
        <p:spPr>
          <a:xfrm>
            <a:off x="179512" y="5445224"/>
            <a:ext cx="360040" cy="216024"/>
          </a:xfrm>
          <a:prstGeom prst="rightArrow">
            <a:avLst/>
          </a:prstGeom>
          <a:solidFill>
            <a:schemeClr val="bg1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11560" y="620688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2060"/>
                </a:solidFill>
              </a:rPr>
              <a:t>www.kremlin.ru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052735"/>
            <a:ext cx="5904656" cy="4859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Минус 4"/>
          <p:cNvSpPr/>
          <p:nvPr/>
        </p:nvSpPr>
        <p:spPr>
          <a:xfrm>
            <a:off x="1763688" y="5661248"/>
            <a:ext cx="2664296" cy="45719"/>
          </a:xfrm>
          <a:prstGeom prst="mathMin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357158" y="928670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 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38-39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260648"/>
            <a:ext cx="4005067" cy="611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012160" y="836712"/>
            <a:ext cx="25922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Необходимо указывать свои персональные данные, а также персональные данные супруга (супруги) и несовершеннолетних детей в именительном падеже полностью, без сокращений и ошибок, в соответствии с документами, удостоверяющими личность.</a:t>
            </a:r>
            <a:endParaRPr lang="ru-RU" sz="1200" dirty="0"/>
          </a:p>
        </p:txBody>
      </p:sp>
      <p:sp>
        <p:nvSpPr>
          <p:cNvPr id="8" name="5-конечная звезда 7"/>
          <p:cNvSpPr/>
          <p:nvPr/>
        </p:nvSpPr>
        <p:spPr>
          <a:xfrm>
            <a:off x="5724128" y="836712"/>
            <a:ext cx="288032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Дуга 9"/>
          <p:cNvSpPr/>
          <p:nvPr/>
        </p:nvSpPr>
        <p:spPr>
          <a:xfrm>
            <a:off x="2051720" y="1052736"/>
            <a:ext cx="1584176" cy="432048"/>
          </a:xfrm>
          <a:prstGeom prst="arc">
            <a:avLst>
              <a:gd name="adj1" fmla="val 35932"/>
              <a:gd name="adj2" fmla="val 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Дуга 8"/>
          <p:cNvSpPr/>
          <p:nvPr/>
        </p:nvSpPr>
        <p:spPr>
          <a:xfrm>
            <a:off x="4067944" y="980728"/>
            <a:ext cx="648072" cy="216024"/>
          </a:xfrm>
          <a:prstGeom prst="arc">
            <a:avLst>
              <a:gd name="adj1" fmla="val 16200000"/>
              <a:gd name="adj2" fmla="val 15461367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251520" y="1700808"/>
            <a:ext cx="1571636" cy="149962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40-66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moneu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0"/>
            <a:ext cx="1800200" cy="136815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79512" y="1412776"/>
            <a:ext cx="1872208" cy="45719"/>
          </a:xfrm>
          <a:prstGeom prst="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/>
          <p:nvPr/>
        </p:nvPicPr>
        <p:blipFill>
          <a:blip r:embed="rId3"/>
          <a:srcRect b="37695"/>
          <a:stretch>
            <a:fillRect/>
          </a:stretch>
        </p:blipFill>
        <p:spPr bwMode="auto">
          <a:xfrm>
            <a:off x="2123728" y="404664"/>
            <a:ext cx="4248472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1259632" y="4653136"/>
            <a:ext cx="6390321" cy="1785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	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Отдельно указывается доход, </a:t>
            </a:r>
            <a:r>
              <a:rPr kumimoji="0" lang="ru-RU" sz="110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полученный в отчетном периоде по каждому предыдущему месту службы (работы) (если в отчетном периоде происходила смена основного места работы), и также отдельно - от работы по совместительству либо по гражданско-правовым договорам.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Денежные средства, полученные служащим (работником), его супругой (супругом) в виде кредитов, займов, налогового вычета, возврата займа НЕ подлежат отражению в поле «Иные доходы»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, так как не считаются доходом. Движение (дарение) денег </a:t>
            </a:r>
            <a:r>
              <a:rPr kumimoji="0" lang="ru-RU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между членами семьи 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– не считаются доходом. Полная информация о денежных средствах, НЕ подлежащих отражению в разделе «Иные доходы», содержится в пунктах 63 и 64 Методических рекомендаций.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6444208" y="260648"/>
            <a:ext cx="360040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876256" y="188640"/>
            <a:ext cx="1584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200" b="1" dirty="0" smtClean="0">
                <a:latin typeface="Calibri" pitchFamily="34" charset="0"/>
                <a:ea typeface="Calibri" pitchFamily="34" charset="0"/>
                <a:cs typeface="Aharoni" pitchFamily="2" charset="-79"/>
              </a:rPr>
              <a:t>ВСЕ доходы рассчитываются до вычета налогов!</a:t>
            </a:r>
            <a:endParaRPr lang="ru-RU" sz="1200" b="1" dirty="0" smtClean="0">
              <a:latin typeface="Arial" pitchFamily="34" charset="0"/>
              <a:cs typeface="Aharoni" pitchFamily="2" charset="-79"/>
            </a:endParaRPr>
          </a:p>
          <a:p>
            <a:endParaRPr lang="ru-RU" dirty="0"/>
          </a:p>
        </p:txBody>
      </p:sp>
      <p:sp>
        <p:nvSpPr>
          <p:cNvPr id="12" name="5-конечная звезда 11"/>
          <p:cNvSpPr/>
          <p:nvPr/>
        </p:nvSpPr>
        <p:spPr>
          <a:xfrm>
            <a:off x="6372200" y="1052736"/>
            <a:ext cx="216024" cy="216024"/>
          </a:xfrm>
          <a:prstGeom prst="star5">
            <a:avLst>
              <a:gd name="adj" fmla="val 18060"/>
              <a:gd name="hf" fmla="val 105146"/>
              <a:gd name="vf" fmla="val 1105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6588224" y="908720"/>
            <a:ext cx="2133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Доход, полученный в иностранной валюте, указывается в рублях по курсу Банка России на дату получения дохода.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444208" y="1988841"/>
            <a:ext cx="23580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п.4 - это </a:t>
            </a:r>
            <a:r>
              <a:rPr lang="ru-RU" sz="900" b="1" i="1" u="sng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общая сумма</a:t>
            </a: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доходов, выплаченных в 2021 году в виде % по вкладам (счетам) в банках и иных кредитных </a:t>
            </a: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</a:b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организациях, в том числе </a:t>
            </a:r>
            <a:r>
              <a:rPr lang="ru-RU" sz="900" b="1" i="1" u="sng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закрытых</a:t>
            </a: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 в отчетном периоде (как правило указана в справке Банка).  </a:t>
            </a:r>
            <a:r>
              <a:rPr lang="ru-RU" sz="900" b="1" i="1" u="sng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НЕ относятся </a:t>
            </a: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к доходу: бонусы, </a:t>
            </a:r>
            <a:r>
              <a:rPr lang="ru-RU" sz="900" b="1" i="1" dirty="0" err="1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кешбеки</a:t>
            </a:r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Arial" pitchFamily="34" charset="0"/>
              </a:rPr>
              <a:t>.</a:t>
            </a:r>
            <a:endParaRPr lang="ru-RU" sz="900" b="1" i="1" dirty="0">
              <a:latin typeface="Calibri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1089370">
            <a:off x="6230949" y="2067192"/>
            <a:ext cx="285622" cy="778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6444208" y="3284984"/>
            <a:ext cx="2358008" cy="792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i="1" dirty="0" smtClean="0">
                <a:solidFill>
                  <a:prstClr val="black"/>
                </a:solidFill>
                <a:latin typeface="Calibri" pitchFamily="34" charset="0"/>
                <a:ea typeface="Calibri" pitchFamily="34" charset="0"/>
                <a:cs typeface="Times New Roman" pitchFamily="18" charset="0"/>
              </a:rPr>
              <a:t>п.5:  Годовой доход на бирже это = сумма дивидендов (выплаты купонов по облигациям) и чистая прибыль от продажи ЦБ (отрицательный доход это-  «0» доход) .</a:t>
            </a:r>
            <a:endParaRPr lang="ru-RU" sz="900" b="1" i="1" dirty="0"/>
          </a:p>
        </p:txBody>
      </p:sp>
      <p:sp>
        <p:nvSpPr>
          <p:cNvPr id="18" name="Стрелка вправо 17"/>
          <p:cNvSpPr/>
          <p:nvPr/>
        </p:nvSpPr>
        <p:spPr>
          <a:xfrm rot="3779058" flipH="1">
            <a:off x="5869186" y="2852062"/>
            <a:ext cx="977554" cy="9727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5-конечная звезда 18"/>
          <p:cNvSpPr/>
          <p:nvPr/>
        </p:nvSpPr>
        <p:spPr>
          <a:xfrm>
            <a:off x="755576" y="4797152"/>
            <a:ext cx="360040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5-конечная звезда 19"/>
          <p:cNvSpPr/>
          <p:nvPr/>
        </p:nvSpPr>
        <p:spPr>
          <a:xfrm>
            <a:off x="755576" y="5517232"/>
            <a:ext cx="360040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395536" y="404664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67 – 80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827584" y="4437112"/>
            <a:ext cx="214314" cy="92869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27584" y="5733256"/>
            <a:ext cx="214314" cy="214314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2" name="Рисунок 11" descr="img28082020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0"/>
            <a:ext cx="4851639" cy="6858000"/>
          </a:xfrm>
          <a:prstGeom prst="rect">
            <a:avLst/>
          </a:prstGeom>
        </p:spPr>
      </p:pic>
      <p:cxnSp>
        <p:nvCxnSpPr>
          <p:cNvPr id="8" name="Прямая соединительная линия 7"/>
          <p:cNvCxnSpPr/>
          <p:nvPr/>
        </p:nvCxnSpPr>
        <p:spPr>
          <a:xfrm>
            <a:off x="2627784" y="6093296"/>
            <a:ext cx="3096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>
            <a:off x="2627784" y="6741368"/>
            <a:ext cx="3096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/>
        </p:nvCxnSpPr>
        <p:spPr>
          <a:xfrm flipV="1">
            <a:off x="2627784" y="6093296"/>
            <a:ext cx="0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 flipV="1">
            <a:off x="5724128" y="6093296"/>
            <a:ext cx="0" cy="64807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 descr="pict356-71564042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76256" y="1628800"/>
            <a:ext cx="1728192" cy="15121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259632" y="3284984"/>
            <a:ext cx="6840760" cy="34163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sz="1200" b="1" u="sng" dirty="0" smtClean="0">
                <a:latin typeface="Calibri" pitchFamily="34" charset="0"/>
              </a:rPr>
              <a:t>Раздел заполняется ТОЛЬКО в случае</a:t>
            </a:r>
            <a:r>
              <a:rPr lang="ru-RU" sz="1200" b="1" dirty="0" smtClean="0">
                <a:latin typeface="Calibri" pitchFamily="34" charset="0"/>
              </a:rPr>
              <a:t>, ЕСЛИ В ОТЧЕТНОМ периоде служащим (работником), его супругом и несовершеннолетними детьми совершена сделка (сделки) по приобретению земельного участка, другого объекта недвижимости ( в т.ч. по договору участия в долевом строительстве и использованием заемных средств), ТС, ЦБ, акций (и т.д.), и сумма такой сделки или общая сумма совершенных сделок </a:t>
            </a:r>
            <a:r>
              <a:rPr lang="ru-RU" sz="1200" b="1" u="sng" dirty="0" smtClean="0">
                <a:latin typeface="Calibri" pitchFamily="34" charset="0"/>
              </a:rPr>
              <a:t>ПРЕВЫШАЕТ общий (суммарный) ДОХОД</a:t>
            </a:r>
            <a:r>
              <a:rPr lang="ru-RU" sz="1200" b="1" dirty="0" smtClean="0">
                <a:latin typeface="Calibri" pitchFamily="34" charset="0"/>
              </a:rPr>
              <a:t> служащего и его супруги (супруга) за ТРИ последних года, предшествующих отчетному периоду . При совершении </a:t>
            </a:r>
            <a:r>
              <a:rPr lang="ru-RU" sz="1200" b="1" u="sng" dirty="0" smtClean="0">
                <a:latin typeface="Calibri" pitchFamily="34" charset="0"/>
              </a:rPr>
              <a:t>нескольких таких сделок </a:t>
            </a:r>
            <a:r>
              <a:rPr lang="ru-RU" sz="1200" b="1" dirty="0" smtClean="0">
                <a:latin typeface="Calibri" pitchFamily="34" charset="0"/>
              </a:rPr>
              <a:t>сведения указываются по каждой сделке </a:t>
            </a:r>
            <a:r>
              <a:rPr lang="ru-RU" sz="1200" b="1" u="sng" dirty="0" smtClean="0">
                <a:latin typeface="Calibri" pitchFamily="34" charset="0"/>
              </a:rPr>
              <a:t>отдельно</a:t>
            </a:r>
            <a:r>
              <a:rPr lang="ru-RU" sz="1200" b="1" dirty="0" smtClean="0">
                <a:latin typeface="Calibri" pitchFamily="34" charset="0"/>
              </a:rPr>
              <a:t>. Доход несовершеннолетнего ребенка при определении общего дохода не учитывается. Не подлежит отражению информация о расходах лица до поступления на государственную гражданскую службу (работу).</a:t>
            </a:r>
          </a:p>
          <a:p>
            <a:r>
              <a:rPr lang="ru-RU" sz="1200" b="1" dirty="0" smtClean="0">
                <a:latin typeface="Calibri" pitchFamily="34" charset="0"/>
              </a:rPr>
              <a:t>Также заполняется в случае представления сведений в отношении гражданина, зарегистрированного в качестве </a:t>
            </a:r>
            <a:r>
              <a:rPr lang="ru-RU" sz="1200" b="1" u="sng" dirty="0" smtClean="0">
                <a:latin typeface="Calibri" pitchFamily="34" charset="0"/>
              </a:rPr>
              <a:t>ИП, </a:t>
            </a:r>
            <a:r>
              <a:rPr lang="ru-RU" sz="1200" b="1" dirty="0" smtClean="0">
                <a:latin typeface="Calibri" pitchFamily="34" charset="0"/>
              </a:rPr>
              <a:t>- по соответствующей сделке (сделкам), совершенным в рамках предпринимательской деятельности.</a:t>
            </a:r>
          </a:p>
          <a:p>
            <a:r>
              <a:rPr lang="ru-RU" sz="1200" b="1" dirty="0" smtClean="0">
                <a:latin typeface="Calibri" pitchFamily="34" charset="0"/>
              </a:rPr>
              <a:t>В случае приобретения объекта имущества в </a:t>
            </a:r>
            <a:r>
              <a:rPr lang="ru-RU" sz="1200" b="1" u="sng" dirty="0" smtClean="0">
                <a:latin typeface="Calibri" pitchFamily="34" charset="0"/>
              </a:rPr>
              <a:t>общую долевую собственность </a:t>
            </a:r>
            <a:r>
              <a:rPr lang="ru-RU" sz="1200" b="1" dirty="0" smtClean="0">
                <a:latin typeface="Calibri" pitchFamily="34" charset="0"/>
              </a:rPr>
              <a:t>раздел заполняется в справках </a:t>
            </a:r>
            <a:r>
              <a:rPr lang="ru-RU" sz="1200" b="1" u="sng" dirty="0" smtClean="0">
                <a:latin typeface="Calibri" pitchFamily="34" charset="0"/>
              </a:rPr>
              <a:t>обоих лиц </a:t>
            </a:r>
            <a:r>
              <a:rPr lang="ru-RU" sz="1200" b="1" dirty="0" smtClean="0">
                <a:latin typeface="Calibri" pitchFamily="34" charset="0"/>
              </a:rPr>
              <a:t>(несовершеннолетних детей). При этом в графе «Сумма сделки» справок рекомендуется указывать полную стоимость объекта.</a:t>
            </a:r>
          </a:p>
          <a:p>
            <a:r>
              <a:rPr lang="ru-RU" sz="1200" b="1" dirty="0" smtClean="0">
                <a:latin typeface="Calibri" pitchFamily="34" charset="0"/>
              </a:rPr>
              <a:t>«Основания приобретения имущества»: ЕГРН № ..дата.. + реквизиты первоначального правоустанавливающего документа </a:t>
            </a:r>
            <a:r>
              <a:rPr lang="ru-RU" sz="1200" b="1" u="sng" dirty="0" smtClean="0">
                <a:latin typeface="Calibri" pitchFamily="34" charset="0"/>
              </a:rPr>
              <a:t>+ К справке прилагаются копии данных документов!</a:t>
            </a:r>
            <a:endParaRPr lang="ru-RU" sz="1200" b="1" u="sng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1520" y="404664"/>
            <a:ext cx="8496944" cy="6048672"/>
          </a:xfrm>
          <a:prstGeom prst="rect">
            <a:avLst/>
          </a:prstGeom>
          <a:noFill/>
        </p:spPr>
      </p:pic>
      <p:pic>
        <p:nvPicPr>
          <p:cNvPr id="6" name="Рисунок 5" descr="oformlrnzemli128-768x5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7" y="5536870"/>
            <a:ext cx="1656185" cy="1204498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3851920" y="5157192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81 – 103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5-конечная звезда 15"/>
          <p:cNvSpPr/>
          <p:nvPr/>
        </p:nvSpPr>
        <p:spPr>
          <a:xfrm>
            <a:off x="6228184" y="4509120"/>
            <a:ext cx="338336" cy="36004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764704"/>
            <a:ext cx="7992888" cy="4248472"/>
          </a:xfrm>
          <a:prstGeom prst="rect">
            <a:avLst/>
          </a:prstGeom>
          <a:noFill/>
        </p:spPr>
      </p:pic>
      <p:pic>
        <p:nvPicPr>
          <p:cNvPr id="6" name="Рисунок 5" descr="big_wheels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9552" y="4365104"/>
            <a:ext cx="2123728" cy="1484784"/>
          </a:xfrm>
          <a:prstGeom prst="rect">
            <a:avLst/>
          </a:prstGeom>
        </p:spPr>
      </p:pic>
      <p:sp>
        <p:nvSpPr>
          <p:cNvPr id="7" name="5-конечная звезда 6"/>
          <p:cNvSpPr/>
          <p:nvPr/>
        </p:nvSpPr>
        <p:spPr>
          <a:xfrm>
            <a:off x="6156176" y="1484784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5-конечная звезда 7"/>
          <p:cNvSpPr/>
          <p:nvPr/>
        </p:nvSpPr>
        <p:spPr>
          <a:xfrm>
            <a:off x="6156176" y="3356992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3851920" y="4509120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81 – 103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6444208" y="404664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104 – 109</a:t>
            </a:r>
          </a:p>
          <a:p>
            <a:pPr algn="ctr"/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big_wheels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548680"/>
            <a:ext cx="1547664" cy="1082034"/>
          </a:xfrm>
          <a:prstGeom prst="rect">
            <a:avLst/>
          </a:prstGeom>
        </p:spPr>
      </p:pic>
      <p:pic>
        <p:nvPicPr>
          <p:cNvPr id="6" name="Рисунок 5" descr="AAihZI9mmJ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771800" y="620688"/>
            <a:ext cx="936104" cy="648072"/>
          </a:xfrm>
          <a:prstGeom prst="rect">
            <a:avLst/>
          </a:prstGeom>
        </p:spPr>
      </p:pic>
      <p:pic>
        <p:nvPicPr>
          <p:cNvPr id="7" name="Рисунок 6" descr="lodka-ob-m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692696"/>
            <a:ext cx="1138598" cy="792088"/>
          </a:xfrm>
          <a:prstGeom prst="rect">
            <a:avLst/>
          </a:prstGeom>
        </p:spPr>
      </p:pic>
      <p:pic>
        <p:nvPicPr>
          <p:cNvPr id="13313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5576" y="2006291"/>
            <a:ext cx="6840760" cy="4333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16016" y="332656"/>
            <a:ext cx="4032448" cy="56166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395536" y="116633"/>
            <a:ext cx="3024336" cy="187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Внимание!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Цифровые финансовые активы, выпущенные в информационных системах, организованных в соответствии с иностранным правом, и цифровая валюта (</a:t>
            </a:r>
            <a:r>
              <a:rPr kumimoji="0" lang="ru-RU" sz="1200" b="0" i="0" u="sng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любая)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2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запрещены для лиц, указанных в Федеральном законе от 7 мая 2013 г. № 79-ФЗ. 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 Признак российских ЦБ –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ISIN </a:t>
            </a:r>
            <a:endParaRPr kumimoji="0" lang="ru-RU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(начинаются с буквы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RU 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или </a:t>
            </a:r>
            <a:r>
              <a:rPr kumimoji="0" lang="en-US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 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323528" y="1484784"/>
            <a:ext cx="144016" cy="14401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Овал 1"/>
          <p:cNvSpPr/>
          <p:nvPr/>
        </p:nvSpPr>
        <p:spPr>
          <a:xfrm>
            <a:off x="3491880" y="188640"/>
            <a:ext cx="1584176" cy="151216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175 - 189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843" name="Rectangle 3"/>
          <p:cNvSpPr>
            <a:spLocks noChangeArrowheads="1"/>
          </p:cNvSpPr>
          <p:nvPr/>
        </p:nvSpPr>
        <p:spPr bwMode="auto">
          <a:xfrm>
            <a:off x="251520" y="6453336"/>
            <a:ext cx="8424936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Rod" pitchFamily="49" charset="-79"/>
              </a:rPr>
              <a:t>     По состоянию на 01.12.2021 операторы ИС для выпуска ЦФА зарегистрированных ЦБ нет (заявка Сбербанка на рассмотрении).</a:t>
            </a:r>
            <a:endParaRPr kumimoji="0" lang="ru-RU" sz="1100" b="1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Rod" pitchFamily="49" charset="-79"/>
            </a:endParaRPr>
          </a:p>
        </p:txBody>
      </p:sp>
      <p:sp>
        <p:nvSpPr>
          <p:cNvPr id="10" name="5-конечная звезда 9"/>
          <p:cNvSpPr/>
          <p:nvPr/>
        </p:nvSpPr>
        <p:spPr>
          <a:xfrm>
            <a:off x="179512" y="1988840"/>
            <a:ext cx="288032" cy="288032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право 10"/>
          <p:cNvSpPr/>
          <p:nvPr/>
        </p:nvSpPr>
        <p:spPr>
          <a:xfrm>
            <a:off x="0" y="6525344"/>
            <a:ext cx="323528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844" name="Rectangle 4"/>
          <p:cNvSpPr>
            <a:spLocks noChangeArrowheads="1"/>
          </p:cNvSpPr>
          <p:nvPr/>
        </p:nvSpPr>
        <p:spPr bwMode="auto">
          <a:xfrm>
            <a:off x="467544" y="1988840"/>
            <a:ext cx="4536504" cy="4416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Правоотношения, возникающие при выпуске, учете и обращении цифровых финансовых активов (ЦФА), цифровой валюты (ЦВ) регулируются Федеральным законом от 31 июля 2020 г. № 259-ФЗ «О цифровых финансовых активах, цифровой валюте и о внесении изменений в отдельные законодательные акты Российской Федерации».</a:t>
            </a:r>
            <a:endParaRPr kumimoji="0" lang="ru-RU" sz="12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9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К </a:t>
            </a:r>
            <a:r>
              <a:rPr kumimoji="0" lang="ru-RU" sz="1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ЦФА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применительно к данному разделу </a:t>
            </a:r>
            <a:r>
              <a:rPr kumimoji="0" lang="ru-RU" sz="1000" b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относятся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 </a:t>
            </a:r>
            <a:endParaRPr kumimoji="0" lang="ru-RU" sz="1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Денежные требования (</a:t>
            </a:r>
            <a:r>
              <a:rPr kumimoji="0" lang="ru-RU" sz="1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н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/</a:t>
            </a:r>
            <a:r>
              <a:rPr kumimoji="0" lang="ru-RU" sz="1000" b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р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: английский вексель) .</a:t>
            </a:r>
            <a:endParaRPr kumimoji="0" lang="ru-RU" sz="1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Возможность осуществления прав по эмиссионным ценным бумагам (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акции, облигации, опционы эмитента и российские депозитарные расписки</a:t>
            </a: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)</a:t>
            </a:r>
            <a:endParaRPr kumimoji="0" lang="ru-RU" sz="1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Право участия в капитале непубличного акционерного общества (акции).</a:t>
            </a:r>
            <a:endParaRPr kumimoji="0" lang="ru-RU" sz="1000" b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000" b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Право требовать передачи эмиссионных ценных бумаг.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000" b="1" dirty="0" smtClean="0">
                <a:latin typeface="Calibri" pitchFamily="34" charset="0"/>
              </a:rPr>
              <a:t>Цифровая валюта (ЦВ) </a:t>
            </a:r>
            <a:r>
              <a:rPr lang="ru-RU" sz="1000" dirty="0" smtClean="0">
                <a:latin typeface="Calibri" pitchFamily="34" charset="0"/>
              </a:rPr>
              <a:t>- электронные данные (цифровой код, </a:t>
            </a:r>
            <a:r>
              <a:rPr lang="ru-RU" sz="1000" dirty="0" err="1" smtClean="0">
                <a:latin typeface="Calibri" pitchFamily="34" charset="0"/>
              </a:rPr>
              <a:t>криптовалюта</a:t>
            </a:r>
            <a:r>
              <a:rPr lang="ru-RU" sz="1000" dirty="0" smtClean="0">
                <a:latin typeface="Calibri" pitchFamily="34" charset="0"/>
              </a:rPr>
              <a:t> -</a:t>
            </a:r>
            <a:r>
              <a:rPr lang="ru-RU" sz="1000" dirty="0" err="1" smtClean="0">
                <a:latin typeface="Calibri" pitchFamily="34" charset="0"/>
              </a:rPr>
              <a:t>Bitcoin</a:t>
            </a:r>
            <a:r>
              <a:rPr lang="ru-RU" sz="1000" dirty="0" smtClean="0">
                <a:latin typeface="Calibri" pitchFamily="34" charset="0"/>
              </a:rPr>
              <a:t>, </a:t>
            </a:r>
            <a:r>
              <a:rPr lang="ru-RU" sz="1000" dirty="0" err="1" smtClean="0">
                <a:latin typeface="Calibri" pitchFamily="34" charset="0"/>
              </a:rPr>
              <a:t>Bitcoin</a:t>
            </a:r>
            <a:r>
              <a:rPr lang="ru-RU" sz="1000" dirty="0" smtClean="0">
                <a:latin typeface="Calibri" pitchFamily="34" charset="0"/>
              </a:rPr>
              <a:t> </a:t>
            </a:r>
            <a:r>
              <a:rPr lang="ru-RU" sz="1000" dirty="0" err="1" smtClean="0">
                <a:latin typeface="Calibri" pitchFamily="34" charset="0"/>
              </a:rPr>
              <a:t>Cash</a:t>
            </a:r>
            <a:r>
              <a:rPr lang="ru-RU" sz="1000" dirty="0" smtClean="0">
                <a:latin typeface="Calibri" pitchFamily="34" charset="0"/>
              </a:rPr>
              <a:t> и др.) в информационной системе, которые предлагаются и (или) могут быть приняты в качестве средства платежа и (или) в качестве инвестиций, но при этом не являются денежной единицей РФ, иностранного государства или международной денежной/расчетной единицей. </a:t>
            </a:r>
          </a:p>
          <a:p>
            <a:pPr algn="just"/>
            <a:r>
              <a:rPr lang="ru-RU" sz="1000" u="sng" dirty="0" smtClean="0">
                <a:latin typeface="Calibri" pitchFamily="34" charset="0"/>
              </a:rPr>
              <a:t> Закон запрещает принимать цифровую валюту как средство платежа за товары, работы, услуги в пределах российской юрисдикции</a:t>
            </a:r>
            <a:r>
              <a:rPr lang="ru-RU" sz="1000" dirty="0" smtClean="0">
                <a:latin typeface="Calibri" pitchFamily="34" charset="0"/>
              </a:rPr>
              <a:t> (разрешено только покупать и продавать ЦВ, брать и давать ее в долг, дарить, передавать по наследству)(п. 5 ст. 14 Закона).</a:t>
            </a:r>
          </a:p>
          <a:p>
            <a:pPr algn="just"/>
            <a:endParaRPr lang="ru-RU" sz="1000" dirty="0" smtClean="0">
              <a:latin typeface="Calibri" pitchFamily="34" charset="0"/>
            </a:endParaRPr>
          </a:p>
          <a:p>
            <a:pPr algn="just"/>
            <a:r>
              <a:rPr lang="ru-RU" sz="1000" b="1" dirty="0" smtClean="0">
                <a:latin typeface="Calibri" pitchFamily="34" charset="0"/>
              </a:rPr>
              <a:t>Утилитарные цифровые права (УЦП) </a:t>
            </a:r>
            <a:r>
              <a:rPr lang="ru-RU" sz="1000" dirty="0" smtClean="0">
                <a:latin typeface="Calibri" pitchFamily="34" charset="0"/>
              </a:rPr>
              <a:t> электронные сертификаты (купоны, ваучеры) на получение конкретных товаров и услуг в будущем.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sz="1000" b="0" i="1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вал 2"/>
          <p:cNvSpPr/>
          <p:nvPr/>
        </p:nvSpPr>
        <p:spPr>
          <a:xfrm>
            <a:off x="755576" y="116632"/>
            <a:ext cx="1571636" cy="15716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Пункты 110-132 </a:t>
            </a:r>
            <a:r>
              <a:rPr lang="ru-RU" sz="11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Методических рекомендаций</a:t>
            </a:r>
            <a:endParaRPr lang="ru-RU" sz="11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/>
          <p:cNvPicPr/>
          <p:nvPr/>
        </p:nvPicPr>
        <p:blipFill>
          <a:blip r:embed="rId2"/>
          <a:srcRect b="37528"/>
          <a:stretch>
            <a:fillRect/>
          </a:stretch>
        </p:blipFill>
        <p:spPr bwMode="auto">
          <a:xfrm>
            <a:off x="2915816" y="0"/>
            <a:ext cx="600849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Прямоугольник 15"/>
          <p:cNvSpPr/>
          <p:nvPr/>
        </p:nvSpPr>
        <p:spPr>
          <a:xfrm>
            <a:off x="395536" y="5013176"/>
            <a:ext cx="8280920" cy="14927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latin typeface="Calibri" pitchFamily="34" charset="0"/>
              </a:rPr>
              <a:t>Информация о наличии банковских счетов </a:t>
            </a:r>
            <a:r>
              <a:rPr lang="ru-RU" sz="1100" dirty="0" smtClean="0">
                <a:latin typeface="Calibri" pitchFamily="34" charset="0"/>
              </a:rPr>
              <a:t>может быть получена у ФНС России (личный кабинет) или по ссылке: </a:t>
            </a:r>
            <a:r>
              <a:rPr lang="ru-RU" sz="1100" u="sng" dirty="0" smtClean="0">
                <a:latin typeface="Calibri" pitchFamily="34" charset="0"/>
                <a:hlinkClick r:id="rId3"/>
              </a:rPr>
              <a:t>https://www.nalog.ru/rn77/related_activities/accounting/bank_account/</a:t>
            </a:r>
            <a:r>
              <a:rPr lang="ru-RU" sz="1100" dirty="0" smtClean="0">
                <a:latin typeface="Calibri" pitchFamily="34" charset="0"/>
              </a:rPr>
              <a:t>.</a:t>
            </a:r>
          </a:p>
          <a:p>
            <a:pPr algn="just"/>
            <a:r>
              <a:rPr lang="ru-RU" sz="1100" b="1" dirty="0" smtClean="0">
                <a:latin typeface="Calibri" pitchFamily="34" charset="0"/>
              </a:rPr>
              <a:t>Для счетов в иностранной валюте (металлических вкладов</a:t>
            </a:r>
            <a:r>
              <a:rPr lang="ru-RU" sz="1100" dirty="0" smtClean="0">
                <a:latin typeface="Calibri" pitchFamily="34" charset="0"/>
              </a:rPr>
              <a:t>) остаток денежных средств на счете указывается в рублях по курсу Банка России на отчетную дату.  Информация по адресу: </a:t>
            </a:r>
            <a:r>
              <a:rPr lang="ru-RU" sz="1100" u="sng" dirty="0" smtClean="0">
                <a:latin typeface="Calibri" pitchFamily="34" charset="0"/>
                <a:hlinkClick r:id="rId4"/>
              </a:rPr>
              <a:t>https://www.cbr.ru/hd_base/metall/metall_base_new/</a:t>
            </a:r>
            <a:r>
              <a:rPr lang="ru-RU" sz="1100" dirty="0" smtClean="0">
                <a:latin typeface="Calibri" pitchFamily="34" charset="0"/>
              </a:rPr>
              <a:t>.</a:t>
            </a:r>
          </a:p>
          <a:p>
            <a:pPr algn="just"/>
            <a:endParaRPr lang="ru-RU" sz="1100" dirty="0" smtClean="0">
              <a:latin typeface="Calibri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ru-RU" sz="1400" b="1" dirty="0" smtClean="0">
                <a:latin typeface="Calibri" pitchFamily="34" charset="0"/>
              </a:rPr>
              <a:t> Графа 6: </a:t>
            </a:r>
            <a:r>
              <a:rPr lang="ru-RU" sz="1100" dirty="0" smtClean="0">
                <a:latin typeface="Calibri" pitchFamily="34" charset="0"/>
              </a:rPr>
              <a:t>оставляем пустой – ставим галочку .  Либо заполняем, если движение денег по счету </a:t>
            </a:r>
            <a:r>
              <a:rPr lang="ru-RU" sz="1100" b="1" dirty="0" smtClean="0">
                <a:latin typeface="Calibri" pitchFamily="34" charset="0"/>
              </a:rPr>
              <a:t>превышает общий доход служащего и его супруга за отчетный период и 2 предшествующих года  + прилагается</a:t>
            </a:r>
            <a:r>
              <a:rPr lang="ru-RU" sz="1100" dirty="0" smtClean="0">
                <a:latin typeface="Calibri" pitchFamily="34" charset="0"/>
              </a:rPr>
              <a:t> </a:t>
            </a:r>
            <a:r>
              <a:rPr lang="ru-RU" sz="1100" b="1" dirty="0" smtClean="0">
                <a:latin typeface="Calibri" pitchFamily="34" charset="0"/>
              </a:rPr>
              <a:t>выписка о движении денежных средств по данному счету за отчетный период (запрашивается в банке), НО НЕ выписка о наличии в банке счетов</a:t>
            </a:r>
            <a:r>
              <a:rPr lang="ru-RU" sz="1100" dirty="0" smtClean="0">
                <a:latin typeface="Calibri" pitchFamily="34" charset="0"/>
              </a:rPr>
              <a:t>.</a:t>
            </a:r>
            <a:endParaRPr lang="ru-RU" sz="11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44825"/>
            <a:ext cx="3024336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100" dirty="0" smtClean="0">
                <a:latin typeface="Calibri" pitchFamily="34" charset="0"/>
              </a:rPr>
              <a:t>Указываем  </a:t>
            </a:r>
            <a:r>
              <a:rPr lang="ru-RU" sz="1100" b="1" dirty="0" smtClean="0">
                <a:latin typeface="Calibri" pitchFamily="34" charset="0"/>
              </a:rPr>
              <a:t>ВСЕ открытые счета на  31.12.2021, </a:t>
            </a:r>
            <a:r>
              <a:rPr lang="ru-RU" sz="1100" dirty="0" smtClean="0">
                <a:latin typeface="Calibri" pitchFamily="34" charset="0"/>
              </a:rPr>
              <a:t>в т.ч.: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latin typeface="Calibri" pitchFamily="34" charset="0"/>
              </a:rPr>
              <a:t> счета с нулевым остатком по состоянию на отчетную дату; 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latin typeface="Calibri" pitchFamily="34" charset="0"/>
              </a:rPr>
              <a:t> счета, совершение операций по которым осуществляется с использованием расчетных (дебетовых) карт, кредитных карт, например, различные виды социальных карт (социальная карта москвича, студента, учащегося;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latin typeface="Calibri" pitchFamily="34" charset="0"/>
              </a:rPr>
              <a:t>  счета, открытые для погашения кредита;</a:t>
            </a:r>
          </a:p>
          <a:p>
            <a:pPr algn="just">
              <a:buFont typeface="Wingdings" pitchFamily="2" charset="2"/>
              <a:buChar char="Ø"/>
            </a:pPr>
            <a:r>
              <a:rPr lang="ru-RU" sz="1100" dirty="0" smtClean="0">
                <a:latin typeface="Calibri" pitchFamily="34" charset="0"/>
              </a:rPr>
              <a:t> вклады (счета) в драгоценных металлах (с указанием вида счета и металла.</a:t>
            </a:r>
          </a:p>
          <a:p>
            <a:pPr algn="just"/>
            <a:endParaRPr lang="ru-RU" sz="1100" dirty="0" smtClean="0">
              <a:latin typeface="Calibri" pitchFamily="34" charset="0"/>
            </a:endParaRPr>
          </a:p>
          <a:p>
            <a:pPr algn="just"/>
            <a:r>
              <a:rPr lang="ru-RU" sz="1100" b="1" dirty="0" smtClean="0">
                <a:latin typeface="Calibri" pitchFamily="34" charset="0"/>
              </a:rPr>
              <a:t>Информация по счетам заполняется согласно справке банка. </a:t>
            </a:r>
            <a:r>
              <a:rPr lang="ru-RU" sz="1100" dirty="0" smtClean="0">
                <a:latin typeface="Calibri" pitchFamily="34" charset="0"/>
              </a:rPr>
              <a:t>Счета, не подлежащие отражению в данном разделе справки, перечислены в пунктах 112 и 127 Методических рекомендаций. </a:t>
            </a:r>
          </a:p>
          <a:p>
            <a:pPr algn="just"/>
            <a:endParaRPr lang="ru-RU" sz="1100" dirty="0" smtClean="0">
              <a:latin typeface="Calibri" pitchFamily="34" charset="0"/>
            </a:endParaRPr>
          </a:p>
          <a:p>
            <a:endParaRPr lang="ru-RU" dirty="0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707904" y="5949280"/>
            <a:ext cx="144016" cy="144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Эркер">
  <a:themeElements>
    <a:clrScheme name="Эркер">
      <a:dk1>
        <a:sysClr val="windowText" lastClr="000000"/>
      </a:dk1>
      <a:lt1>
        <a:sysClr val="window" lastClr="FFFFFF"/>
      </a:lt1>
      <a:dk2>
        <a:srgbClr val="575F6D"/>
      </a:dk2>
      <a:lt2>
        <a:srgbClr val="FFF39D"/>
      </a:lt2>
      <a:accent1>
        <a:srgbClr val="FE8637"/>
      </a:accent1>
      <a:accent2>
        <a:srgbClr val="7598D9"/>
      </a:accent2>
      <a:accent3>
        <a:srgbClr val="B32C16"/>
      </a:accent3>
      <a:accent4>
        <a:srgbClr val="F5CD2D"/>
      </a:accent4>
      <a:accent5>
        <a:srgbClr val="AEBAD5"/>
      </a:accent5>
      <a:accent6>
        <a:srgbClr val="777C84"/>
      </a:accent6>
      <a:hlink>
        <a:srgbClr val="D2611C"/>
      </a:hlink>
      <a:folHlink>
        <a:srgbClr val="3B435B"/>
      </a:folHlink>
    </a:clrScheme>
    <a:fontScheme name="Эркер">
      <a:majorFont>
        <a:latin typeface="Century Schoolbook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entury Schoolbook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Эркер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8000"/>
                <a:satMod val="125000"/>
              </a:schemeClr>
            </a:gs>
            <a:gs pos="40000">
              <a:schemeClr val="phClr">
                <a:tint val="90000"/>
                <a:shade val="90000"/>
                <a:satMod val="120000"/>
              </a:schemeClr>
            </a:gs>
            <a:gs pos="100000">
              <a:schemeClr val="phClr">
                <a:tint val="5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80000"/>
              </a:schemeClr>
              <a:schemeClr val="phClr">
                <a:tint val="91000"/>
              </a:schemeClr>
            </a:duotone>
          </a:blip>
          <a:tile tx="0" ty="0" sx="40000" sy="50000" flip="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Oriel</Template>
  <TotalTime>2416</TotalTime>
  <Words>1247</Words>
  <Application>Microsoft Office PowerPoint</Application>
  <PresentationFormat>Экран (4:3)</PresentationFormat>
  <Paragraphs>83</Paragraphs>
  <Slides>16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Эркер</vt:lpstr>
      <vt:lpstr>ОБРАЗЕЦ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ОБРАЗЕЦ</dc:title>
  <dc:creator>speransky-im</dc:creator>
  <cp:lastModifiedBy>butusova-ia</cp:lastModifiedBy>
  <cp:revision>108</cp:revision>
  <dcterms:created xsi:type="dcterms:W3CDTF">2020-01-27T12:54:37Z</dcterms:created>
  <dcterms:modified xsi:type="dcterms:W3CDTF">2021-10-22T14:13:46Z</dcterms:modified>
</cp:coreProperties>
</file>